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68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1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7EB-C6E5-4129-B1C7-4A3FF0E953D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F178-0265-413A-AAD4-8166C51C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7EB-C6E5-4129-B1C7-4A3FF0E953D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F178-0265-413A-AAD4-8166C51C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9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7EB-C6E5-4129-B1C7-4A3FF0E953D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F178-0265-413A-AAD4-8166C51C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0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7EB-C6E5-4129-B1C7-4A3FF0E953D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F178-0265-413A-AAD4-8166C51C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8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7EB-C6E5-4129-B1C7-4A3FF0E953D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F178-0265-413A-AAD4-8166C51C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3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7EB-C6E5-4129-B1C7-4A3FF0E953D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F178-0265-413A-AAD4-8166C51C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9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7EB-C6E5-4129-B1C7-4A3FF0E953D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F178-0265-413A-AAD4-8166C51C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8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7EB-C6E5-4129-B1C7-4A3FF0E953D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F178-0265-413A-AAD4-8166C51C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4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7EB-C6E5-4129-B1C7-4A3FF0E953D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F178-0265-413A-AAD4-8166C51C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7EB-C6E5-4129-B1C7-4A3FF0E953D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F178-0265-413A-AAD4-8166C51C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2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7EB-C6E5-4129-B1C7-4A3FF0E953D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F178-0265-413A-AAD4-8166C51C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9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AD7EB-C6E5-4129-B1C7-4A3FF0E953D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BF178-0265-413A-AAD4-8166C51C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YTC.KEEN@ky.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31059" y="2973434"/>
            <a:ext cx="7192056" cy="2147206"/>
          </a:xfrm>
        </p:spPr>
        <p:txBody>
          <a:bodyPr anchor="t">
            <a:normAutofit/>
          </a:bodyPr>
          <a:lstStyle/>
          <a:p>
            <a:pPr algn="r"/>
            <a:r>
              <a:rPr lang="en-US" sz="9600" b="1" dirty="0" smtClean="0">
                <a:latin typeface="+mn-lt"/>
              </a:rPr>
              <a:t>BRIDGES</a:t>
            </a:r>
            <a:endParaRPr lang="en-US" sz="9600" b="1" i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1" y="64003"/>
            <a:ext cx="2442634" cy="22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31773" y="494599"/>
            <a:ext cx="9019004" cy="1276144"/>
          </a:xfrm>
          <a:prstGeom prst="roundRect">
            <a:avLst>
              <a:gd name="adj" fmla="val 50000"/>
            </a:avLst>
          </a:prstGeom>
          <a:solidFill>
            <a:srgbClr val="FFC31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5840" rtlCol="0" anchor="ctr"/>
          <a:lstStyle/>
          <a:p>
            <a:pPr algn="r"/>
            <a:r>
              <a:rPr lang="en-US" sz="4800" b="1" dirty="0" smtClean="0">
                <a:solidFill>
                  <a:schemeClr val="tx1"/>
                </a:solidFill>
              </a:rPr>
              <a:t>Arch Bridge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0" y="0"/>
            <a:ext cx="1045029" cy="26561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539E8BE-C881-4196-926D-D5D97CB4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86" y="2006600"/>
            <a:ext cx="5580742" cy="203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1AB1879-FBA5-45F8-812F-0C1C50E04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86" y="4481287"/>
            <a:ext cx="5580742" cy="198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31773" y="494599"/>
            <a:ext cx="9019004" cy="1276144"/>
          </a:xfrm>
          <a:prstGeom prst="roundRect">
            <a:avLst>
              <a:gd name="adj" fmla="val 50000"/>
            </a:avLst>
          </a:prstGeom>
          <a:solidFill>
            <a:srgbClr val="FFC31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5840" rtlCol="0" anchor="ctr"/>
          <a:lstStyle/>
          <a:p>
            <a:pPr algn="r"/>
            <a:r>
              <a:rPr lang="en-US" sz="4800" b="1" dirty="0" smtClean="0">
                <a:solidFill>
                  <a:schemeClr val="tx1"/>
                </a:solidFill>
              </a:rPr>
              <a:t>Arch Bridge (Through)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0" y="0"/>
            <a:ext cx="1045029" cy="26561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1"/>
          <a:stretch/>
        </p:blipFill>
        <p:spPr bwMode="auto">
          <a:xfrm>
            <a:off x="4700812" y="2090057"/>
            <a:ext cx="6883176" cy="454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47699" y="4363243"/>
            <a:ext cx="40531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Eggner</a:t>
            </a: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Ferry Bridge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(Over Kentucky Lake near Paducah, KY)</a:t>
            </a:r>
          </a:p>
        </p:txBody>
      </p:sp>
    </p:spTree>
    <p:extLst>
      <p:ext uri="{BB962C8B-B14F-4D97-AF65-F5344CB8AC3E}">
        <p14:creationId xmlns:p14="http://schemas.microsoft.com/office/powerpoint/2010/main" val="29408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31773" y="494599"/>
            <a:ext cx="9019004" cy="1276144"/>
          </a:xfrm>
          <a:prstGeom prst="roundRect">
            <a:avLst>
              <a:gd name="adj" fmla="val 50000"/>
            </a:avLst>
          </a:prstGeom>
          <a:solidFill>
            <a:srgbClr val="FFC31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5840" rtlCol="0" anchor="ctr"/>
          <a:lstStyle/>
          <a:p>
            <a:pPr algn="r"/>
            <a:r>
              <a:rPr lang="en-US" sz="4800" b="1" dirty="0" smtClean="0">
                <a:solidFill>
                  <a:schemeClr val="tx1"/>
                </a:solidFill>
              </a:rPr>
              <a:t>Arch Bridge (Deck)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0" y="0"/>
            <a:ext cx="1045029" cy="26561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FC3EE-AA9D-40C1-AF1B-7D13196A3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2" b="19503"/>
          <a:stretch/>
        </p:blipFill>
        <p:spPr bwMode="auto">
          <a:xfrm>
            <a:off x="1869628" y="2061029"/>
            <a:ext cx="9826845" cy="33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D22CBC76-C90C-4D62-8EB6-E1B17552C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381" y="5873995"/>
            <a:ext cx="4876799" cy="80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+mn-lt"/>
              </a:rPr>
              <a:t>Deck Arch Bridge </a:t>
            </a:r>
          </a:p>
          <a:p>
            <a:pPr algn="ctr" eaLnBrk="1" hangingPunct="1">
              <a:lnSpc>
                <a:spcPts val="2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+mn-lt"/>
              </a:rPr>
              <a:t>in Northern Kentucky near Cincinnati</a:t>
            </a:r>
            <a:endParaRPr lang="en-US" alt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99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31773" y="494599"/>
            <a:ext cx="9019004" cy="1276144"/>
          </a:xfrm>
          <a:prstGeom prst="roundRect">
            <a:avLst>
              <a:gd name="adj" fmla="val 50000"/>
            </a:avLst>
          </a:prstGeom>
          <a:solidFill>
            <a:srgbClr val="FFC31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5840" rtlCol="0" anchor="ctr"/>
          <a:lstStyle/>
          <a:p>
            <a:pPr algn="r"/>
            <a:r>
              <a:rPr lang="en-US" sz="4800" b="1" dirty="0" smtClean="0">
                <a:solidFill>
                  <a:schemeClr val="tx1"/>
                </a:solidFill>
              </a:rPr>
              <a:t>Suspension Bridge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0" y="0"/>
            <a:ext cx="1045029" cy="26561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C3608CC-4AA2-4A21-BA33-C5EED0427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2" y="2656114"/>
            <a:ext cx="8091714" cy="274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8ED7729-A56B-4EDF-B48D-B5BC277A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296" y="2656114"/>
            <a:ext cx="2942504" cy="273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2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31773" y="494599"/>
            <a:ext cx="9019004" cy="1276144"/>
          </a:xfrm>
          <a:prstGeom prst="roundRect">
            <a:avLst>
              <a:gd name="adj" fmla="val 50000"/>
            </a:avLst>
          </a:prstGeom>
          <a:solidFill>
            <a:srgbClr val="FFC31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5840" rtlCol="0" anchor="ctr"/>
          <a:lstStyle/>
          <a:p>
            <a:pPr algn="r"/>
            <a:r>
              <a:rPr lang="en-US" sz="4800" b="1" dirty="0" smtClean="0">
                <a:solidFill>
                  <a:schemeClr val="tx1"/>
                </a:solidFill>
              </a:rPr>
              <a:t>Suspension Bridge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0" y="0"/>
            <a:ext cx="1045029" cy="26561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68D9C33A-EB3D-4E46-BB93-29251ACD7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857" y="5823857"/>
            <a:ext cx="609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+mn-lt"/>
              </a:rPr>
              <a:t>Roebling Suspension Bridge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0052149-FD30-47FA-A369-062BD58F1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7" b="32063"/>
          <a:stretch/>
        </p:blipFill>
        <p:spPr bwMode="auto">
          <a:xfrm>
            <a:off x="404732" y="2162627"/>
            <a:ext cx="11324096" cy="33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0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31773" y="494599"/>
            <a:ext cx="9019004" cy="1276144"/>
          </a:xfrm>
          <a:prstGeom prst="roundRect">
            <a:avLst>
              <a:gd name="adj" fmla="val 50000"/>
            </a:avLst>
          </a:prstGeom>
          <a:solidFill>
            <a:srgbClr val="FFC31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5840" rtlCol="0" anchor="ctr"/>
          <a:lstStyle/>
          <a:p>
            <a:pPr algn="r"/>
            <a:r>
              <a:rPr lang="en-US" sz="4800" b="1" dirty="0" smtClean="0">
                <a:solidFill>
                  <a:schemeClr val="tx1"/>
                </a:solidFill>
              </a:rPr>
              <a:t>Cable Stayed Bridge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0" y="0"/>
            <a:ext cx="1045029" cy="26561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FB103AA-C832-47FD-948D-0DD573579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7" y="2496455"/>
            <a:ext cx="8882743" cy="285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EF45EEF-A0A7-4210-A2A6-E5808056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758" y="2496457"/>
            <a:ext cx="2165988" cy="285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4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31773" y="494599"/>
            <a:ext cx="9019004" cy="1276144"/>
          </a:xfrm>
          <a:prstGeom prst="roundRect">
            <a:avLst>
              <a:gd name="adj" fmla="val 50000"/>
            </a:avLst>
          </a:prstGeom>
          <a:solidFill>
            <a:srgbClr val="FFC31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5840" rtlCol="0" anchor="ctr"/>
          <a:lstStyle/>
          <a:p>
            <a:pPr algn="r"/>
            <a:r>
              <a:rPr lang="en-US" sz="4800" b="1" dirty="0" smtClean="0">
                <a:solidFill>
                  <a:schemeClr val="tx1"/>
                </a:solidFill>
              </a:rPr>
              <a:t>Cable Stayed Bridge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0" y="0"/>
            <a:ext cx="1045029" cy="26561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1E61FAA3-8FD0-4A9E-9667-687BA4B0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33" y="1984828"/>
            <a:ext cx="7054481" cy="432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ACFBFE2D-0563-4A78-896C-7B6C8973A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484" y="4376057"/>
            <a:ext cx="3018434" cy="151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+mn-lt"/>
              </a:rPr>
              <a:t>William H. </a:t>
            </a:r>
            <a:r>
              <a:rPr lang="en-US" altLang="en-US" b="1" dirty="0" err="1">
                <a:latin typeface="+mn-lt"/>
              </a:rPr>
              <a:t>Harsha</a:t>
            </a:r>
            <a:r>
              <a:rPr lang="en-US" altLang="en-US" b="1" dirty="0">
                <a:latin typeface="+mn-lt"/>
              </a:rPr>
              <a:t> Bridge </a:t>
            </a:r>
            <a:endParaRPr lang="en-US" altLang="en-US" b="1" dirty="0" smtClean="0">
              <a:latin typeface="+mn-lt"/>
            </a:endParaRPr>
          </a:p>
          <a:p>
            <a:pPr algn="ctr" eaLnBrk="1" hangingPunct="1">
              <a:lnSpc>
                <a:spcPts val="2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+mn-lt"/>
              </a:rPr>
              <a:t>(</a:t>
            </a:r>
            <a:r>
              <a:rPr lang="en-US" altLang="en-US" sz="2400" b="1" dirty="0">
                <a:latin typeface="+mn-lt"/>
              </a:rPr>
              <a:t>Maysville, KY)</a:t>
            </a:r>
          </a:p>
        </p:txBody>
      </p:sp>
    </p:spTree>
    <p:extLst>
      <p:ext uri="{BB962C8B-B14F-4D97-AF65-F5344CB8AC3E}">
        <p14:creationId xmlns:p14="http://schemas.microsoft.com/office/powerpoint/2010/main" val="11512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31773" y="494599"/>
            <a:ext cx="9019004" cy="1276144"/>
          </a:xfrm>
          <a:prstGeom prst="roundRect">
            <a:avLst>
              <a:gd name="adj" fmla="val 50000"/>
            </a:avLst>
          </a:prstGeom>
          <a:solidFill>
            <a:srgbClr val="FFC31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5840" rtlCol="0" anchor="ctr"/>
          <a:lstStyle/>
          <a:p>
            <a:pPr algn="r"/>
            <a:r>
              <a:rPr lang="en-US" sz="4800" b="1" dirty="0" smtClean="0">
                <a:solidFill>
                  <a:schemeClr val="tx1"/>
                </a:solidFill>
              </a:rPr>
              <a:t>Cable Stayed Bridge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0" y="0"/>
            <a:ext cx="1045029" cy="26561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24925" b="9802"/>
          <a:stretch/>
        </p:blipFill>
        <p:spPr bwMode="auto">
          <a:xfrm>
            <a:off x="2249714" y="2046514"/>
            <a:ext cx="9405257" cy="381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852057" y="5994400"/>
            <a:ext cx="82005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Lewis and Clark Bridge (Louisville, KY)</a:t>
            </a:r>
          </a:p>
        </p:txBody>
      </p:sp>
    </p:spTree>
    <p:extLst>
      <p:ext uri="{BB962C8B-B14F-4D97-AF65-F5344CB8AC3E}">
        <p14:creationId xmlns:p14="http://schemas.microsoft.com/office/powerpoint/2010/main" val="3637077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49600" y="4542971"/>
            <a:ext cx="8403770" cy="1719943"/>
          </a:xfrm>
          <a:prstGeom prst="rect">
            <a:avLst/>
          </a:prstGeom>
          <a:solidFill>
            <a:srgbClr val="FFC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310" y="180117"/>
            <a:ext cx="3249805" cy="2940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7485" y="4895110"/>
            <a:ext cx="7972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hlinkClick r:id="rId3"/>
              </a:rPr>
              <a:t>Email: KYTC.KEEN@ky.gov</a:t>
            </a:r>
            <a:endParaRPr lang="en-US" sz="3600" b="1" dirty="0" smtClean="0"/>
          </a:p>
          <a:p>
            <a:pPr algn="ctr"/>
            <a:r>
              <a:rPr lang="en-US" sz="2400" b="1" dirty="0" smtClean="0"/>
              <a:t>Website: transportation.ky.gov/Education/Pages/KEEN.aspx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024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2411" r="11382" b="2008"/>
          <a:stretch/>
        </p:blipFill>
        <p:spPr>
          <a:xfrm>
            <a:off x="-1" y="-43544"/>
            <a:ext cx="9082555" cy="6908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54" y="2387600"/>
            <a:ext cx="3109446" cy="2072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336" y="0"/>
            <a:ext cx="3103663" cy="2375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54" y="4478400"/>
            <a:ext cx="3109445" cy="23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31773" y="494599"/>
            <a:ext cx="9019004" cy="1276144"/>
          </a:xfrm>
          <a:prstGeom prst="roundRect">
            <a:avLst>
              <a:gd name="adj" fmla="val 50000"/>
            </a:avLst>
          </a:prstGeom>
          <a:solidFill>
            <a:srgbClr val="FFC31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5840" rtlCol="0" anchor="ctr"/>
          <a:lstStyle/>
          <a:p>
            <a:pPr algn="r"/>
            <a:r>
              <a:rPr lang="en-US" sz="4800" b="1" dirty="0" smtClean="0">
                <a:solidFill>
                  <a:schemeClr val="tx1"/>
                </a:solidFill>
              </a:rPr>
              <a:t>What are bridges made of?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0" y="0"/>
            <a:ext cx="1045029" cy="26561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7959F44-29EE-4680-A18D-B63FACBBE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5" y="2656114"/>
            <a:ext cx="4172857" cy="260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F873501-11D8-4808-9B29-C164BD077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t="5446" r="4923" b="4923"/>
          <a:stretch/>
        </p:blipFill>
        <p:spPr bwMode="auto">
          <a:xfrm>
            <a:off x="5046364" y="2656114"/>
            <a:ext cx="2024559" cy="261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42A37DF-6747-4EF3-B9D7-6CB054EA5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6"/>
          <a:stretch/>
        </p:blipFill>
        <p:spPr bwMode="auto">
          <a:xfrm>
            <a:off x="7300725" y="2624269"/>
            <a:ext cx="2303001" cy="265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6B6ACA87-4908-4F1E-9EA0-5B1C503E7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54"/>
          <a:stretch/>
        </p:blipFill>
        <p:spPr bwMode="auto">
          <a:xfrm>
            <a:off x="9502707" y="2603091"/>
            <a:ext cx="2089478" cy="266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04EC5F22-FF11-4E48-A47A-A957AECBC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04" y="5459341"/>
            <a:ext cx="417285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+mn-lt"/>
              </a:rPr>
              <a:t>Timber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6E25AFC6-9B95-4668-B2E3-249EBF8B1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561" y="5459341"/>
            <a:ext cx="246742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+mn-lt"/>
              </a:rPr>
              <a:t>Concrete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37AC6B25-2FA7-4709-AFD1-3F124E0EF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725" y="5459341"/>
            <a:ext cx="429146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+mn-lt"/>
              </a:rPr>
              <a:t>Steel</a:t>
            </a:r>
          </a:p>
        </p:txBody>
      </p:sp>
    </p:spTree>
    <p:extLst>
      <p:ext uri="{BB962C8B-B14F-4D97-AF65-F5344CB8AC3E}">
        <p14:creationId xmlns:p14="http://schemas.microsoft.com/office/powerpoint/2010/main" val="31734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EEA63C7-C7F1-420F-A5B1-46F099F07B43}"/>
              </a:ext>
            </a:extLst>
          </p:cNvPr>
          <p:cNvSpPr txBox="1">
            <a:spLocks noChangeArrowheads="1"/>
          </p:cNvSpPr>
          <p:nvPr/>
        </p:nvSpPr>
        <p:spPr>
          <a:xfrm>
            <a:off x="6709229" y="2656114"/>
            <a:ext cx="5337628" cy="3828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/>
              <a:t>Beam/Girder Bridge</a:t>
            </a:r>
          </a:p>
          <a:p>
            <a:r>
              <a:rPr lang="en-US" altLang="en-US" sz="4000" b="1" dirty="0" smtClean="0"/>
              <a:t>Truss Bridge</a:t>
            </a:r>
          </a:p>
          <a:p>
            <a:r>
              <a:rPr lang="en-US" altLang="en-US" sz="4000" b="1" dirty="0" smtClean="0"/>
              <a:t>Arch Bridge</a:t>
            </a:r>
          </a:p>
          <a:p>
            <a:r>
              <a:rPr lang="en-US" altLang="en-US" sz="4000" b="1" dirty="0" smtClean="0"/>
              <a:t>Suspension Bridge</a:t>
            </a:r>
          </a:p>
          <a:p>
            <a:r>
              <a:rPr lang="en-US" altLang="en-US" sz="4000" b="1" dirty="0" smtClean="0"/>
              <a:t>Cable Stayed Bridge</a:t>
            </a:r>
            <a:endParaRPr lang="en-US" altLang="en-US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831773" y="494599"/>
            <a:ext cx="9019004" cy="1276144"/>
          </a:xfrm>
          <a:prstGeom prst="roundRect">
            <a:avLst>
              <a:gd name="adj" fmla="val 50000"/>
            </a:avLst>
          </a:prstGeom>
          <a:solidFill>
            <a:srgbClr val="FFC31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5840" rtlCol="0" anchor="ctr"/>
          <a:lstStyle/>
          <a:p>
            <a:pPr algn="r"/>
            <a:r>
              <a:rPr lang="en-US" sz="4800" b="1" dirty="0" smtClean="0">
                <a:solidFill>
                  <a:schemeClr val="tx1"/>
                </a:solidFill>
              </a:rPr>
              <a:t>Types of bridges: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0" y="0"/>
            <a:ext cx="1045029" cy="26561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31773" y="494599"/>
            <a:ext cx="9019004" cy="1276144"/>
          </a:xfrm>
          <a:prstGeom prst="roundRect">
            <a:avLst>
              <a:gd name="adj" fmla="val 50000"/>
            </a:avLst>
          </a:prstGeom>
          <a:solidFill>
            <a:srgbClr val="FFC31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5840" rtlCol="0" anchor="ctr"/>
          <a:lstStyle/>
          <a:p>
            <a:pPr algn="r"/>
            <a:r>
              <a:rPr lang="en-US" sz="4800" b="1" dirty="0" smtClean="0">
                <a:solidFill>
                  <a:schemeClr val="tx1"/>
                </a:solidFill>
              </a:rPr>
              <a:t>Beam/Girder Bridge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0" y="0"/>
            <a:ext cx="1045029" cy="26561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2FBCBF8-1509-4735-8413-ED8A42A44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2" y="2637718"/>
            <a:ext cx="3097893" cy="300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EB5AEBB-6991-4156-89EE-77195F53A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06" y="2656114"/>
            <a:ext cx="7083881" cy="29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0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31773" y="494599"/>
            <a:ext cx="9019004" cy="1276144"/>
          </a:xfrm>
          <a:prstGeom prst="roundRect">
            <a:avLst>
              <a:gd name="adj" fmla="val 50000"/>
            </a:avLst>
          </a:prstGeom>
          <a:solidFill>
            <a:srgbClr val="FFC31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5840" rtlCol="0" anchor="ctr"/>
          <a:lstStyle/>
          <a:p>
            <a:pPr algn="r"/>
            <a:r>
              <a:rPr lang="en-US" sz="4800" b="1" dirty="0" smtClean="0">
                <a:solidFill>
                  <a:schemeClr val="tx1"/>
                </a:solidFill>
              </a:rPr>
              <a:t>Beam/Girder Bridge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0" y="0"/>
            <a:ext cx="1045029" cy="26561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4140" r="-96" b="32123"/>
          <a:stretch/>
        </p:blipFill>
        <p:spPr>
          <a:xfrm>
            <a:off x="581599" y="2148114"/>
            <a:ext cx="11116915" cy="36430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2988" y="5979884"/>
            <a:ext cx="9954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/>
              <a:t>A Standard Beam and Girder Bridge in Northern Kentucky</a:t>
            </a:r>
          </a:p>
        </p:txBody>
      </p:sp>
    </p:spTree>
    <p:extLst>
      <p:ext uri="{BB962C8B-B14F-4D97-AF65-F5344CB8AC3E}">
        <p14:creationId xmlns:p14="http://schemas.microsoft.com/office/powerpoint/2010/main" val="17305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31773" y="494599"/>
            <a:ext cx="9019004" cy="1276144"/>
          </a:xfrm>
          <a:prstGeom prst="roundRect">
            <a:avLst>
              <a:gd name="adj" fmla="val 50000"/>
            </a:avLst>
          </a:prstGeom>
          <a:solidFill>
            <a:srgbClr val="FFC31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5840" rtlCol="0" anchor="ctr"/>
          <a:lstStyle/>
          <a:p>
            <a:pPr algn="r"/>
            <a:r>
              <a:rPr lang="en-US" sz="4800" b="1" dirty="0" smtClean="0">
                <a:solidFill>
                  <a:schemeClr val="tx1"/>
                </a:solidFill>
              </a:rPr>
              <a:t>Truss Bridge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0" y="0"/>
            <a:ext cx="1045029" cy="26561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6DA98D-3FA6-41BC-BEAC-772BEDBDB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556" y="2010228"/>
            <a:ext cx="5427616" cy="201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07B1945-ADCB-4B4E-8065-68FD1D9B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64" y="4307115"/>
            <a:ext cx="5457008" cy="202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2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31773" y="494599"/>
            <a:ext cx="9019004" cy="1276144"/>
          </a:xfrm>
          <a:prstGeom prst="roundRect">
            <a:avLst>
              <a:gd name="adj" fmla="val 50000"/>
            </a:avLst>
          </a:prstGeom>
          <a:solidFill>
            <a:srgbClr val="FFC31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5840" rtlCol="0" anchor="ctr"/>
          <a:lstStyle/>
          <a:p>
            <a:pPr algn="r"/>
            <a:r>
              <a:rPr lang="en-US" sz="4800" b="1" dirty="0" smtClean="0">
                <a:solidFill>
                  <a:schemeClr val="tx1"/>
                </a:solidFill>
              </a:rPr>
              <a:t>Truss Bridge (Through)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0" y="0"/>
            <a:ext cx="1045029" cy="26561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68DD8B0-F209-4011-B27B-F5F1C9F1C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25552" r="132" b="31166"/>
          <a:stretch/>
        </p:blipFill>
        <p:spPr bwMode="auto">
          <a:xfrm>
            <a:off x="610760" y="2163742"/>
            <a:ext cx="10998628" cy="356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00795" y="5979884"/>
            <a:ext cx="7478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smtClean="0"/>
              <a:t>Purple People Bridge in Northern Kentucky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6430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31773" y="494599"/>
            <a:ext cx="9019004" cy="1276144"/>
          </a:xfrm>
          <a:prstGeom prst="roundRect">
            <a:avLst>
              <a:gd name="adj" fmla="val 50000"/>
            </a:avLst>
          </a:prstGeom>
          <a:solidFill>
            <a:srgbClr val="FFC31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5840" rtlCol="0" anchor="ctr"/>
          <a:lstStyle/>
          <a:p>
            <a:pPr algn="r"/>
            <a:r>
              <a:rPr lang="en-US" sz="4800" b="1" dirty="0" smtClean="0">
                <a:solidFill>
                  <a:schemeClr val="tx1"/>
                </a:solidFill>
              </a:rPr>
              <a:t>Truss Bridge (Deck)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0" y="0"/>
            <a:ext cx="1045029" cy="26561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t="7908" r="-534" b="40091"/>
          <a:stretch/>
        </p:blipFill>
        <p:spPr bwMode="auto">
          <a:xfrm>
            <a:off x="653143" y="2114324"/>
            <a:ext cx="11059885" cy="359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90201" y="5936341"/>
            <a:ext cx="6785767" cy="672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</a:pPr>
            <a:r>
              <a:rPr lang="en-US" altLang="en-US" sz="3200" b="1" dirty="0" smtClean="0"/>
              <a:t>Clay’s Ferry Bridge</a:t>
            </a:r>
          </a:p>
          <a:p>
            <a:pPr algn="ctr">
              <a:lnSpc>
                <a:spcPts val="1400"/>
              </a:lnSpc>
              <a:spcBef>
                <a:spcPct val="50000"/>
              </a:spcBef>
            </a:pPr>
            <a:r>
              <a:rPr lang="en-US" altLang="en-US" sz="2400" b="1" dirty="0" smtClean="0"/>
              <a:t>(Halfway between Lexington and Richmond on I-75)</a:t>
            </a:r>
          </a:p>
        </p:txBody>
      </p:sp>
    </p:spTree>
    <p:extLst>
      <p:ext uri="{BB962C8B-B14F-4D97-AF65-F5344CB8AC3E}">
        <p14:creationId xmlns:p14="http://schemas.microsoft.com/office/powerpoint/2010/main" val="17181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319E1D89E64142BCEE33ED9841386E" ma:contentTypeVersion="10" ma:contentTypeDescription="Create a new document." ma:contentTypeScope="" ma:versionID="b993fd2c8a9be863e97a55aafb28173f">
  <xsd:schema xmlns:xsd="http://www.w3.org/2001/XMLSchema" xmlns:xs="http://www.w3.org/2001/XMLSchema" xmlns:p="http://schemas.microsoft.com/office/2006/metadata/properties" xmlns:ns1="http://schemas.microsoft.com/sharepoint/v3" xmlns:ns2="b585d4a6-b779-4c6a-a640-9404d825218c" xmlns:ns3="9c16dc54-5a24-4afd-a61c-664ec7eab416" targetNamespace="http://schemas.microsoft.com/office/2006/metadata/properties" ma:root="true" ma:fieldsID="0b0cad27e5275d566fae231ca4254f52" ns1:_="" ns2:_="" ns3:_="">
    <xsd:import namespace="http://schemas.microsoft.com/sharepoint/v3"/>
    <xsd:import namespace="b585d4a6-b779-4c6a-a640-9404d825218c"/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_x0020_Type" minOccurs="0"/>
                <xsd:element ref="ns2:Heading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5d4a6-b779-4c6a-a640-9404d825218c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6" nillable="true" ma:displayName="Document Type" ma:default="BLANK" ma:format="Dropdown" ma:internalName="Document_x0020_Type" ma:readOnly="false">
      <xsd:simpleType>
        <xsd:restriction base="dms:Choice">
          <xsd:enumeration value="Presentation"/>
          <xsd:enumeration value="Regulation"/>
          <xsd:enumeration value="Application"/>
          <xsd:enumeration value="Statistic"/>
          <xsd:enumeration value="Other Resource"/>
          <xsd:enumeration value="BLANK"/>
        </xsd:restriction>
      </xsd:simpleType>
    </xsd:element>
    <xsd:element name="Heading" ma:index="7" nillable="true" ma:displayName="Heading" ma:format="Dropdown" ma:internalName="Heading" ma:readOnly="false">
      <xsd:simpleType>
        <xsd:restriction base="dms:Choice">
          <xsd:enumeration value="Presentation"/>
          <xsd:enumeration value="Program"/>
          <xsd:enumeration value="Other Material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eading xmlns="b585d4a6-b779-4c6a-a640-9404d825218c" xsi:nil="true"/>
    <Document_x0020_Type xmlns="b585d4a6-b779-4c6a-a640-9404d825218c">BLANK</Document_x0020_Type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2D33630-3E8A-481E-B611-AAA849290BBE}"/>
</file>

<file path=customXml/itemProps2.xml><?xml version="1.0" encoding="utf-8"?>
<ds:datastoreItem xmlns:ds="http://schemas.openxmlformats.org/officeDocument/2006/customXml" ds:itemID="{AE1CCFE9-916E-48D2-87FE-ECEC580B30F1}"/>
</file>

<file path=customXml/itemProps3.xml><?xml version="1.0" encoding="utf-8"?>
<ds:datastoreItem xmlns:ds="http://schemas.openxmlformats.org/officeDocument/2006/customXml" ds:itemID="{F8137056-8F05-47D4-BB77-2D764F1FA9ED}"/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141</Words>
  <Application>Microsoft Office PowerPoint</Application>
  <PresentationFormat>Widescreen</PresentationFormat>
  <Paragraphs>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BRIDGES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House, Izzy G (KYTC)</dc:creator>
  <cp:lastModifiedBy>House, Izzy G (KYTC)</cp:lastModifiedBy>
  <cp:revision>11</cp:revision>
  <dcterms:created xsi:type="dcterms:W3CDTF">2021-02-06T19:58:26Z</dcterms:created>
  <dcterms:modified xsi:type="dcterms:W3CDTF">2022-04-14T16:23:27Z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0x010100CF319E1D89E64142BCEE33ED9841386E</vt:lpwstr>
  </property>
</Properties>
</file>